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5" r:id="rId12"/>
    <p:sldId id="262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F1B2E-3625-BDC6-9B61-EE8C66F9F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D5A551-A8E2-B409-4258-B2007D78D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B3BC22-85E9-C18F-2403-1664B1B4D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5B0B59-5DB6-D530-624B-5898EE24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54F414-A5F9-7C9C-6DBA-9B2F870A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90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B94CEA-0AB5-A830-DCC3-05526C91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354E3B-6F5E-07E4-C4DC-7F9C7743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ECE2E9-BA3C-9B5E-21C3-D59210D82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E7A566-F799-71EB-9183-D96386CB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B358B8-EBFE-3F0E-AD6C-2109FC62D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66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BD738-2FAB-8946-7971-58D5C674F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8D0621-E187-1353-34BD-611CDB550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0C77A0-D809-5CFE-6DC5-A3A156F4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E53B45-E973-05D3-582B-61FD60DD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2A7F7B-7785-5B32-EF19-40821F8FA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386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0BD0D-9516-387D-0D97-77FD81FD0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3A75FE-0A19-F0E9-2985-6191D7EBB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EEB450-EC8C-9E19-90E7-FFD1B8DFC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68EB5D-C9D0-BB09-E6AD-C8E39F4FE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E4C3FB-F7AA-5ECD-693F-04A41338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A4C75-3E78-4254-AB4F-B7E31F9BC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69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7EDAC7-14B4-E5FE-687B-0C6FC3255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340EE9-616F-DD59-D6FC-EBED56B0A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EB4501-92F6-AAF6-4AB2-40501A93E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A080125-2217-1C9D-FCEC-FAED7CECB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55634EC-1560-88ED-5BED-8743F4841B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8477880-64A4-4736-4C23-32CA64DF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5987EE-E338-3823-D72E-1336560E6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CD1B3F7-2170-8399-E11A-B74EC7B3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78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948D0-986C-14EE-A0D3-09327F568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992DABB-58CD-DAD8-0DBF-DE143FD7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34128A9-0062-A09F-26E5-CB9E6B6C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27D114E-F46F-B1DA-5CEB-04D5AC2D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598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419EA86-71C7-6939-DDE4-08445A850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47ED2D2-C239-5184-C676-90FD7722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7D0F47-14E8-C306-666E-FA654AF62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569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41894-4227-5E7C-E611-A1174215D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8A416-8B52-4825-176B-34A2B58DF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1B90B-6C8B-9F21-A06B-212A570C8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DD0BAE-B334-7632-AA38-33A78CD69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658078-6D9B-8DFE-3353-A619DA63D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470465-11D3-5E6F-7093-252259498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956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263F2-7095-0ED0-FF4B-C5B2B28D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2D3E66-7526-EE67-9316-4A66E94D2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47A2C8-3032-C0F9-6071-839FC1BCC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A7459F-0532-BD65-8EF9-C2B1AA98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1180FB-131B-FAC8-B284-197C29B1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12F877-A3D2-7730-6C1D-0F3D78594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05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5EBD0-A589-6D33-B398-3CD30E6A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7715B8-FF20-06AA-6AAA-20AA59C7F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0AFC3F-A897-2D40-6D6A-DA346A2C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9B297A-DE85-A46B-275E-52AF3A255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9F6A63-0F21-3BCD-5FAC-D22D38A44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44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7AE6EC-F5E7-ED26-9B43-9960176BA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74F8FA-FC4D-7911-DAF2-684A9AD3C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46ACB1-E035-BBC5-70EB-512D1569D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64F5E3-6DD8-1249-780A-60285FCB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A66C77-2B42-F2AF-3D6B-E8AE0BA60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67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EC4A7FF-D2DA-2C22-B429-4016AEC5F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68BF14-C1F7-3566-20CD-CDAE9FF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A5ED03-9B87-795F-A7F1-CBF11AFB4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A695F-1B39-4A4D-BCD1-7DB881558E75}" type="datetimeFigureOut">
              <a:rPr lang="pt-BR" smtClean="0"/>
              <a:t>18/09/2025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224B7A-ECE3-A5C9-077A-904B5F9CB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BEFDEA-43DB-114D-EE2E-2F0C266F5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4CAD7-FC36-4EF7-BE79-FF94CDE02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18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60374CD-5262-ED8B-1064-8606BD9F7727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6C61636-242B-5317-53D4-F5F96716041B}"/>
              </a:ext>
            </a:extLst>
          </p:cNvPr>
          <p:cNvSpPr txBox="1"/>
          <p:nvPr/>
        </p:nvSpPr>
        <p:spPr>
          <a:xfrm>
            <a:off x="883591" y="3821907"/>
            <a:ext cx="50815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Entenda como usar nossa plataforma!</a:t>
            </a:r>
            <a:endParaRPr lang="pt-B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8E2ECAE-58FF-8837-B3EB-6AA5A078DBA9}"/>
              </a:ext>
            </a:extLst>
          </p:cNvPr>
          <p:cNvSpPr txBox="1"/>
          <p:nvPr/>
        </p:nvSpPr>
        <p:spPr>
          <a:xfrm>
            <a:off x="10464215" y="38002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D20410B-5471-31CE-92D3-704A8CBCE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351" y="1361655"/>
            <a:ext cx="2506069" cy="225588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5D3EB51-5C69-C69C-1FB3-358F1382E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24" y="-1053996"/>
            <a:ext cx="5290795" cy="792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0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8BE8D-95C9-4FA3-FF15-F7960A19F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667E959-5778-82E6-A254-E7313478524F}"/>
              </a:ext>
            </a:extLst>
          </p:cNvPr>
          <p:cNvSpPr/>
          <p:nvPr/>
        </p:nvSpPr>
        <p:spPr>
          <a:xfrm>
            <a:off x="0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443000B-F642-67E9-7476-E5142D745C89}"/>
              </a:ext>
            </a:extLst>
          </p:cNvPr>
          <p:cNvSpPr txBox="1"/>
          <p:nvPr/>
        </p:nvSpPr>
        <p:spPr>
          <a:xfrm>
            <a:off x="5874776" y="1897826"/>
            <a:ext cx="55123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 </a:t>
            </a:r>
            <a:r>
              <a:rPr lang="pt-BR" sz="2000" b="1" dirty="0" err="1"/>
              <a:t>Payn</a:t>
            </a:r>
            <a:r>
              <a:rPr lang="pt-BR" sz="2000" dirty="0"/>
              <a:t> é uma fintech que permite você </a:t>
            </a:r>
            <a:r>
              <a:rPr lang="pt-BR" sz="2000" b="1" dirty="0"/>
              <a:t>parcelar boletos</a:t>
            </a:r>
            <a:r>
              <a:rPr lang="pt-BR" sz="2000" dirty="0"/>
              <a:t> usando cartão de crédito — inclusive dividindo o valor entre </a:t>
            </a:r>
            <a:r>
              <a:rPr lang="pt-BR" sz="2000" b="1" dirty="0"/>
              <a:t>até 4 cartões diferentes</a:t>
            </a:r>
            <a:r>
              <a:rPr lang="pt-BR" sz="2000" dirty="0"/>
              <a:t>. </a:t>
            </a:r>
          </a:p>
          <a:p>
            <a:endParaRPr lang="pt-BR" sz="2000" dirty="0"/>
          </a:p>
          <a:p>
            <a:r>
              <a:rPr lang="pt-BR" sz="2000" dirty="0"/>
              <a:t>Com ela, você pode quitar boletos de contas como condomínio, IPTU, internet, mensalidades escolares, tributos de trânsito (IPVA, licenças, multas), etc., de forma simples, online, com transparência de taxas e com um processo rápido.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4EF99C-27A8-0C42-A4EE-F8AF13A8ED94}"/>
              </a:ext>
            </a:extLst>
          </p:cNvPr>
          <p:cNvSpPr txBox="1"/>
          <p:nvPr/>
        </p:nvSpPr>
        <p:spPr>
          <a:xfrm>
            <a:off x="-24464" y="102308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4C36A33-8863-05D4-C6C3-124D7E756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24" y="1701402"/>
            <a:ext cx="5024823" cy="326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2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F27C0-B8B6-300B-0EF9-6E8B8D3DA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B84FDB2-DAB7-E76D-E05B-E1EB04D4ECA3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A486DCB-C270-EA4A-FF70-EC91A305639E}"/>
              </a:ext>
            </a:extLst>
          </p:cNvPr>
          <p:cNvSpPr txBox="1"/>
          <p:nvPr/>
        </p:nvSpPr>
        <p:spPr>
          <a:xfrm>
            <a:off x="-24464" y="102308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6FB1F0-6655-8442-D1E4-A5869E4C72F6}"/>
              </a:ext>
            </a:extLst>
          </p:cNvPr>
          <p:cNvSpPr txBox="1"/>
          <p:nvPr/>
        </p:nvSpPr>
        <p:spPr>
          <a:xfrm>
            <a:off x="426166" y="2397948"/>
            <a:ext cx="101055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</a:rPr>
              <a:t>Entenda o sistema do nosso site</a:t>
            </a:r>
          </a:p>
          <a:p>
            <a:r>
              <a:rPr lang="pt-BR" sz="8000" b="1" dirty="0">
                <a:solidFill>
                  <a:schemeClr val="bg1"/>
                </a:solidFill>
              </a:rPr>
              <a:t>payn.com.br</a:t>
            </a:r>
          </a:p>
        </p:txBody>
      </p:sp>
    </p:spTree>
    <p:extLst>
      <p:ext uri="{BB962C8B-B14F-4D97-AF65-F5344CB8AC3E}">
        <p14:creationId xmlns:p14="http://schemas.microsoft.com/office/powerpoint/2010/main" val="371326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D2940-4E3F-43B2-62EE-992C016C4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F46125C-1420-F74C-BF2A-01E88B631673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BCAF614-1890-B844-1E16-005A40EBF7AF}"/>
              </a:ext>
            </a:extLst>
          </p:cNvPr>
          <p:cNvSpPr txBox="1"/>
          <p:nvPr/>
        </p:nvSpPr>
        <p:spPr>
          <a:xfrm>
            <a:off x="571238" y="1557951"/>
            <a:ext cx="4524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Simular antes</a:t>
            </a:r>
          </a:p>
          <a:p>
            <a:r>
              <a:rPr lang="pt-BR" sz="4800" b="1" dirty="0"/>
              <a:t>de parcelar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45230B1-A815-9381-A46A-B5A89482B60D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5862132-9BC8-68A4-D209-FF82BFE9C056}"/>
              </a:ext>
            </a:extLst>
          </p:cNvPr>
          <p:cNvSpPr txBox="1"/>
          <p:nvPr/>
        </p:nvSpPr>
        <p:spPr>
          <a:xfrm>
            <a:off x="571238" y="3370936"/>
            <a:ext cx="4346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Antes de iniciar a operação de parcelamento, você pode clicar no nosso MENU na opção FAÇA UMA SIMULAÇÃO e verificar as melhores condições de parcelamento do boleto.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23C9D9-9367-6538-D92D-4A9C48D49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814" y="1162758"/>
            <a:ext cx="5081587" cy="525988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DD2058-3493-70F0-413B-D76369F9D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941" y="486389"/>
            <a:ext cx="3553321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04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AD738-3EF4-D171-18ED-DCEF54203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71992A7-19C1-8186-5B3D-621B01FDDD6D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2493120-00F7-7D1C-7957-54EC155AEBE7}"/>
              </a:ext>
            </a:extLst>
          </p:cNvPr>
          <p:cNvSpPr txBox="1"/>
          <p:nvPr/>
        </p:nvSpPr>
        <p:spPr>
          <a:xfrm>
            <a:off x="557521" y="1562014"/>
            <a:ext cx="4524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Realize o seu cadastro como</a:t>
            </a:r>
          </a:p>
          <a:p>
            <a:r>
              <a:rPr lang="pt-BR" sz="4800" b="1" dirty="0"/>
              <a:t>usuário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5195CB-379C-5246-CDF0-F177E6AAE623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0BFC3C3-D663-61FE-9DB0-2F8E6A9D8967}"/>
              </a:ext>
            </a:extLst>
          </p:cNvPr>
          <p:cNvSpPr txBox="1"/>
          <p:nvPr/>
        </p:nvSpPr>
        <p:spPr>
          <a:xfrm>
            <a:off x="557521" y="4071023"/>
            <a:ext cx="4346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Clique no botão COMECE AGORA e faça o seu cadastro na plataforma </a:t>
            </a:r>
            <a:r>
              <a:rPr lang="pt-BR" sz="2000" dirty="0" err="1"/>
              <a:t>Payn</a:t>
            </a:r>
            <a:r>
              <a:rPr lang="pt-BR" sz="2000" dirty="0"/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11E265C-61CC-4EB9-8504-461484954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892" y="486389"/>
            <a:ext cx="2619741" cy="63826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F35844C-8861-FCDC-67E0-AA374D0C7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08416"/>
            <a:ext cx="3286584" cy="521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9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3BAFE-C266-42A7-1918-68CAE5D0C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3DE0C4F-23AA-B4E4-F8A7-F9FC2E9E1D3A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BB92F6-CDDF-9783-4323-2A1E18723F5A}"/>
              </a:ext>
            </a:extLst>
          </p:cNvPr>
          <p:cNvSpPr txBox="1"/>
          <p:nvPr/>
        </p:nvSpPr>
        <p:spPr>
          <a:xfrm>
            <a:off x="528946" y="1562014"/>
            <a:ext cx="4524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Inserindo</a:t>
            </a:r>
          </a:p>
          <a:p>
            <a:r>
              <a:rPr lang="pt-BR" sz="4800" b="1" dirty="0"/>
              <a:t>Boleto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D475D42-1503-E357-96C3-001F7D9C42B8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D16405C-68B2-C91B-07B0-FC0F2650FC53}"/>
              </a:ext>
            </a:extLst>
          </p:cNvPr>
          <p:cNvSpPr txBox="1"/>
          <p:nvPr/>
        </p:nvSpPr>
        <p:spPr>
          <a:xfrm>
            <a:off x="528946" y="3145960"/>
            <a:ext cx="4346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Após o cadastro, você irá inserir a linha digitável do boleto. Caso esteja usando um smartphone, será possível ler o boleto, clicando em “Abrir Câmera” para efetuar o parcelamento.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514C927-E11E-A43B-E669-32047E756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46" y="693730"/>
            <a:ext cx="5733266" cy="547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4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424B-E7D3-891C-0B90-EE53CDCE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683577-9C77-4476-B762-C7CC73FA0C54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1FE6D92-2136-A9A9-25F8-8727192C3ACE}"/>
              </a:ext>
            </a:extLst>
          </p:cNvPr>
          <p:cNvSpPr txBox="1"/>
          <p:nvPr/>
        </p:nvSpPr>
        <p:spPr>
          <a:xfrm>
            <a:off x="500371" y="961939"/>
            <a:ext cx="4524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Resumo</a:t>
            </a:r>
          </a:p>
          <a:p>
            <a:r>
              <a:rPr lang="pt-BR" sz="4800" b="1" dirty="0"/>
              <a:t>valores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44E6E1F-CEB3-C720-9D17-CDE4FA1D1482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E1A900-8169-2DC0-DC10-0C53E9A4F91B}"/>
              </a:ext>
            </a:extLst>
          </p:cNvPr>
          <p:cNvSpPr txBox="1"/>
          <p:nvPr/>
        </p:nvSpPr>
        <p:spPr>
          <a:xfrm>
            <a:off x="500371" y="2731623"/>
            <a:ext cx="43469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Após a localização do boleto, o sistema exibe um resumo sobre vencimento, valor e número, além de mostrar a taxa do serviço da plataforma e o subtotal do valor.</a:t>
            </a:r>
          </a:p>
          <a:p>
            <a:endParaRPr lang="pt-BR" sz="2000" dirty="0"/>
          </a:p>
          <a:p>
            <a:r>
              <a:rPr lang="pt-BR" sz="2000" dirty="0"/>
              <a:t>Lembrando que encargos serão adicionados conforme o número de parcelas que o usuário optar.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8FEDB43-0335-D9F5-3E4C-CF02515DC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42" y="442721"/>
            <a:ext cx="5801069" cy="597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25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81C40-4CE0-4CCE-4F7F-1B386DBD0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9B4C46-FB3E-4E57-D072-E7F98CF9AC91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DD7EFB9-6AC3-8C1D-D8A8-FF42BC971C72}"/>
              </a:ext>
            </a:extLst>
          </p:cNvPr>
          <p:cNvSpPr txBox="1"/>
          <p:nvPr/>
        </p:nvSpPr>
        <p:spPr>
          <a:xfrm>
            <a:off x="468975" y="1647738"/>
            <a:ext cx="4524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Dados e cartão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D142634-1400-5174-120A-33551C5FE05F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1C14364-519C-AB08-3656-A7BEADD4B32A}"/>
              </a:ext>
            </a:extLst>
          </p:cNvPr>
          <p:cNvSpPr txBox="1"/>
          <p:nvPr/>
        </p:nvSpPr>
        <p:spPr>
          <a:xfrm>
            <a:off x="557521" y="2674473"/>
            <a:ext cx="43469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 tela seguinte exibe a confirmação de dados e o espaço para adicionar o cartão de crédito. </a:t>
            </a:r>
          </a:p>
          <a:p>
            <a:endParaRPr lang="pt-BR" sz="2000" dirty="0"/>
          </a:p>
          <a:p>
            <a:r>
              <a:rPr lang="pt-BR" sz="2000" dirty="0"/>
              <a:t>Lembrando que você pode combinar o limite de até 4 cartões para efetuar o parcelamento.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D8B1701-2114-DB5D-4C32-90F33E6BA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857" y="657225"/>
            <a:ext cx="5329492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85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5ECD2-4D1C-9105-9204-4BF32C2EC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0A119CF-69BB-E136-210F-CE5B28E6585B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0136F08-3647-1FEB-26A6-16A8042CB6F4}"/>
              </a:ext>
            </a:extLst>
          </p:cNvPr>
          <p:cNvSpPr txBox="1"/>
          <p:nvPr/>
        </p:nvSpPr>
        <p:spPr>
          <a:xfrm>
            <a:off x="519371" y="1604875"/>
            <a:ext cx="4524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Tela de pagamento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B630091-3D36-3036-8542-748C3E8933C1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9E565C5-995F-06A1-1581-87283CF5D1AD}"/>
              </a:ext>
            </a:extLst>
          </p:cNvPr>
          <p:cNvSpPr txBox="1"/>
          <p:nvPr/>
        </p:nvSpPr>
        <p:spPr>
          <a:xfrm>
            <a:off x="557521" y="3317410"/>
            <a:ext cx="4346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Na última etapa há a exibição da tela de pagamento. Nela é possível escolher a quantidade de cartões para o pagamento e o número de parcelas escolhida.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C5879C0-1475-56C7-AB62-866EA7E19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157" y="532451"/>
            <a:ext cx="5414582" cy="556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1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7AE06-BBB2-C5F3-0591-FB2A497CC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8806B56-3A62-03D5-57B5-83E2FCFD902A}"/>
              </a:ext>
            </a:extLst>
          </p:cNvPr>
          <p:cNvSpPr/>
          <p:nvPr/>
        </p:nvSpPr>
        <p:spPr>
          <a:xfrm>
            <a:off x="7110413" y="0"/>
            <a:ext cx="5081587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50315F-0594-376D-9942-F74E3C910466}"/>
              </a:ext>
            </a:extLst>
          </p:cNvPr>
          <p:cNvSpPr txBox="1"/>
          <p:nvPr/>
        </p:nvSpPr>
        <p:spPr>
          <a:xfrm>
            <a:off x="411825" y="2019213"/>
            <a:ext cx="4524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Tela de verificação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51C9893-71ED-AC66-D7BC-1E0464AB10D8}"/>
              </a:ext>
            </a:extLst>
          </p:cNvPr>
          <p:cNvSpPr txBox="1"/>
          <p:nvPr/>
        </p:nvSpPr>
        <p:spPr>
          <a:xfrm>
            <a:off x="10424768" y="117057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79EDC58-B8A8-3E4B-CFAD-FCEBBE821ACE}"/>
              </a:ext>
            </a:extLst>
          </p:cNvPr>
          <p:cNvSpPr txBox="1"/>
          <p:nvPr/>
        </p:nvSpPr>
        <p:spPr>
          <a:xfrm>
            <a:off x="411825" y="3649268"/>
            <a:ext cx="4346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Faça o reconhecimento facial para validar sua operação.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084A973-4C15-203C-F177-6359B78BB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92" y="1647738"/>
            <a:ext cx="6856392" cy="309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63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1C53C-F815-BD22-80D7-84E965C7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2909C2E-DEF9-56ED-E257-D265A8D4AFC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A25566-A76B-4973-7F75-76D77B9D0F94}"/>
              </a:ext>
            </a:extLst>
          </p:cNvPr>
          <p:cNvSpPr txBox="1"/>
          <p:nvPr/>
        </p:nvSpPr>
        <p:spPr>
          <a:xfrm>
            <a:off x="-24464" y="102308"/>
            <a:ext cx="180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payn.com.br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5029A52-2C2F-2531-9824-88C97F245D74}"/>
              </a:ext>
            </a:extLst>
          </p:cNvPr>
          <p:cNvSpPr txBox="1"/>
          <p:nvPr/>
        </p:nvSpPr>
        <p:spPr>
          <a:xfrm>
            <a:off x="426166" y="2397948"/>
            <a:ext cx="101055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</a:rPr>
              <a:t>Estamos aqui para descomplicar a</a:t>
            </a:r>
          </a:p>
          <a:p>
            <a:r>
              <a:rPr lang="pt-BR" sz="4800" b="1" dirty="0">
                <a:solidFill>
                  <a:schemeClr val="bg1"/>
                </a:solidFill>
              </a:rPr>
              <a:t>forma de como você lida com suas </a:t>
            </a:r>
          </a:p>
          <a:p>
            <a:r>
              <a:rPr lang="pt-BR" sz="4800" b="1" dirty="0">
                <a:solidFill>
                  <a:schemeClr val="bg1"/>
                </a:solidFill>
              </a:rPr>
              <a:t>finanças!</a:t>
            </a:r>
            <a:endParaRPr lang="pt-BR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69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527A-FDF3-7B8A-5803-6FD09014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681AFB-8A7B-AAD2-85B0-CDCBBD33D299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2E7804F-0301-B717-F5B1-3A11D683DC14}"/>
              </a:ext>
            </a:extLst>
          </p:cNvPr>
          <p:cNvSpPr txBox="1"/>
          <p:nvPr/>
        </p:nvSpPr>
        <p:spPr>
          <a:xfrm>
            <a:off x="4430274" y="4383443"/>
            <a:ext cx="358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</a:rPr>
              <a:t>payn.com.br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E856A99-C72D-BF32-70BD-83E0C24DC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790" y="1796318"/>
            <a:ext cx="2096417" cy="18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81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385</Words>
  <Application>Microsoft Office PowerPoint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9</cp:revision>
  <dcterms:created xsi:type="dcterms:W3CDTF">2024-11-26T20:31:38Z</dcterms:created>
  <dcterms:modified xsi:type="dcterms:W3CDTF">2025-09-18T12:18:47Z</dcterms:modified>
</cp:coreProperties>
</file>